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0" r:id="rId5"/>
    <p:sldId id="263" r:id="rId6"/>
    <p:sldId id="265" r:id="rId7"/>
    <p:sldId id="264" r:id="rId8"/>
    <p:sldId id="266" r:id="rId9"/>
    <p:sldId id="270" r:id="rId10"/>
    <p:sldId id="269" r:id="rId11"/>
    <p:sldId id="279" r:id="rId12"/>
    <p:sldId id="268" r:id="rId13"/>
    <p:sldId id="273" r:id="rId14"/>
    <p:sldId id="274" r:id="rId15"/>
    <p:sldId id="272" r:id="rId16"/>
    <p:sldId id="276" r:id="rId17"/>
    <p:sldId id="271" r:id="rId18"/>
    <p:sldId id="275" r:id="rId19"/>
    <p:sldId id="278"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Rana" initials="RR" lastIdx="1" clrIdx="0">
    <p:extLst>
      <p:ext uri="{19B8F6BF-5375-455C-9EA6-DF929625EA0E}">
        <p15:presenceInfo xmlns:p15="http://schemas.microsoft.com/office/powerpoint/2012/main" userId="0f458033500f2e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p:scale>
          <a:sx n="70" d="100"/>
          <a:sy n="70" d="100"/>
        </p:scale>
        <p:origin x="536" y="3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5/17/2021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5/17/2021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5/17/2021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5/17/2021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018189" y="253016"/>
            <a:ext cx="9119723" cy="3941741"/>
          </a:xfrm>
        </p:spPr>
        <p:txBody>
          <a:bodyPr>
            <a:normAutofit/>
          </a:bodyPr>
          <a:lstStyle/>
          <a:p>
            <a:pPr algn="l"/>
            <a:r>
              <a:rPr lang="en-US" sz="6200" dirty="0"/>
              <a:t>Music Genres Classification Using Machine Learning</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1018189" y="5705475"/>
            <a:ext cx="9487883" cy="781050"/>
          </a:xfrm>
        </p:spPr>
        <p:txBody>
          <a:bodyPr>
            <a:normAutofit fontScale="92500" lnSpcReduction="10000"/>
          </a:bodyPr>
          <a:lstStyle/>
          <a:p>
            <a:pPr algn="l"/>
            <a:r>
              <a:rPr lang="en-US" dirty="0"/>
              <a:t>Instructed By :                                                                                                                                Presented By:</a:t>
            </a:r>
          </a:p>
          <a:p>
            <a:pPr algn="l"/>
            <a:r>
              <a:rPr lang="en-US" dirty="0"/>
              <a:t>Dr. Satyam Agarwal                                                                                                                      Rohit Rana</a:t>
            </a:r>
          </a:p>
        </p:txBody>
      </p:sp>
      <p:pic>
        <p:nvPicPr>
          <p:cNvPr id="1026" name="Picture 2">
            <a:extLst>
              <a:ext uri="{FF2B5EF4-FFF2-40B4-BE49-F238E27FC236}">
                <a16:creationId xmlns:a16="http://schemas.microsoft.com/office/drawing/2014/main" id="{853A6CDB-3C5F-4570-810A-214F52151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7501" y="166422"/>
            <a:ext cx="3279913" cy="2057465"/>
          </a:xfrm>
          <a:prstGeom prst="rect">
            <a:avLst/>
          </a:prstGeom>
          <a:noFill/>
          <a:extLst>
            <a:ext uri="{909E8E84-426E-40DD-AFC4-6F175D3DCCD1}">
              <a14:hiddenFill xmlns:a14="http://schemas.microsoft.com/office/drawing/2010/main">
                <a:solidFill>
                  <a:srgbClr val="FFFFFF"/>
                </a:solidFill>
              </a14:hiddenFill>
            </a:ext>
          </a:extLst>
        </p:spPr>
      </p:pic>
      <p:pic>
        <p:nvPicPr>
          <p:cNvPr id="20" name="Audio 19">
            <a:hlinkClick r:id="" action="ppaction://media"/>
            <a:extLst>
              <a:ext uri="{FF2B5EF4-FFF2-40B4-BE49-F238E27FC236}">
                <a16:creationId xmlns:a16="http://schemas.microsoft.com/office/drawing/2014/main" id="{2DB1A48A-F25D-4C8A-BA6B-AE5AAB0C58B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694"/>
    </mc:Choice>
    <mc:Fallback>
      <p:transition spd="slow" advTm="6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BUILDING RNN(LSTM) MODEL</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215115"/>
            <a:ext cx="7243603" cy="4275137"/>
          </a:xfrm>
        </p:spPr>
        <p:txBody>
          <a:bodyPr anchor="t">
            <a:normAutofit/>
          </a:bodyPr>
          <a:lstStyle/>
          <a:p>
            <a:r>
              <a:rPr lang="en-US" sz="1800" dirty="0"/>
              <a:t>Preprocessing the dataset : read all the audio files using </a:t>
            </a:r>
            <a:r>
              <a:rPr lang="en-US" sz="1800" dirty="0" err="1"/>
              <a:t>librosa</a:t>
            </a:r>
            <a:r>
              <a:rPr lang="en-US" sz="1800" dirty="0"/>
              <a:t> library and extract features such as MFCC ,spectral centroid.</a:t>
            </a:r>
          </a:p>
          <a:p>
            <a:r>
              <a:rPr lang="en-US" sz="1800" dirty="0"/>
              <a:t>Splitting into train test and validation : used 10 songs for each genre as test examples, 20 songs of each genre as validation set and rest of the example as training set. </a:t>
            </a:r>
          </a:p>
          <a:p>
            <a:r>
              <a:rPr lang="en-US" sz="1800" dirty="0"/>
              <a:t>Performing the training on the model :used LSTM RNN to train our model and used Adam optimizer to achieve optimum parameter. </a:t>
            </a:r>
          </a:p>
          <a:p>
            <a:r>
              <a:rPr lang="en-US" sz="1800" dirty="0"/>
              <a:t>Validating the performance of the model : on validation data </a:t>
            </a:r>
          </a:p>
          <a:p>
            <a:r>
              <a:rPr lang="en-US" sz="1800" dirty="0"/>
              <a:t>Testing the performance of the model : on test data. </a:t>
            </a:r>
          </a:p>
        </p:txBody>
      </p:sp>
      <p:pic>
        <p:nvPicPr>
          <p:cNvPr id="4" name="Picture 3">
            <a:extLst>
              <a:ext uri="{FF2B5EF4-FFF2-40B4-BE49-F238E27FC236}">
                <a16:creationId xmlns:a16="http://schemas.microsoft.com/office/drawing/2014/main" id="{BCA21448-58AE-4A6C-9149-575A1A4AF35A}"/>
              </a:ext>
            </a:extLst>
          </p:cNvPr>
          <p:cNvPicPr>
            <a:picLocks noChangeAspect="1"/>
          </p:cNvPicPr>
          <p:nvPr/>
        </p:nvPicPr>
        <p:blipFill>
          <a:blip r:embed="rId4"/>
          <a:stretch>
            <a:fillRect/>
          </a:stretch>
        </p:blipFill>
        <p:spPr>
          <a:xfrm>
            <a:off x="1013428" y="2127391"/>
            <a:ext cx="8054630" cy="3846026"/>
          </a:xfrm>
          <a:prstGeom prst="rect">
            <a:avLst/>
          </a:prstGeom>
        </p:spPr>
      </p:pic>
      <p:pic>
        <p:nvPicPr>
          <p:cNvPr id="6" name="Audio 5">
            <a:hlinkClick r:id="" action="ppaction://media"/>
            <a:extLst>
              <a:ext uri="{FF2B5EF4-FFF2-40B4-BE49-F238E27FC236}">
                <a16:creationId xmlns:a16="http://schemas.microsoft.com/office/drawing/2014/main" id="{89DEF490-DEF6-4165-AB4C-2CC5FA901A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55746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7066"/>
    </mc:Choice>
    <mc:Fallback>
      <p:transition spd="slow" advTm="1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Validating  and  testing  the  performance</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1" y="2215114"/>
            <a:ext cx="7243603" cy="4275137"/>
          </a:xfrm>
        </p:spPr>
        <p:txBody>
          <a:bodyPr anchor="t">
            <a:normAutofit/>
          </a:bodyPr>
          <a:lstStyle/>
          <a:p>
            <a:r>
              <a:rPr lang="en-US" sz="1800" dirty="0"/>
              <a:t>Preprocessing the dataset : read all the audio files using </a:t>
            </a:r>
            <a:r>
              <a:rPr lang="en-US" sz="1800" dirty="0" err="1"/>
              <a:t>librosa</a:t>
            </a:r>
            <a:r>
              <a:rPr lang="en-US" sz="1800" dirty="0"/>
              <a:t> library and extract features such as MFCC ,spectral centroid.</a:t>
            </a:r>
          </a:p>
          <a:p>
            <a:r>
              <a:rPr lang="en-US" sz="1800" dirty="0"/>
              <a:t>Splitting into train test and validation : used 10 songs for each genre as test examples, 20 songs of each genre as validation set and rest of the example as training set. </a:t>
            </a:r>
          </a:p>
          <a:p>
            <a:r>
              <a:rPr lang="en-US" sz="1800" dirty="0"/>
              <a:t>Performing the training on the model :used LSTM RNN to train our model and used Adam optimizer to achieve optimum parameter. </a:t>
            </a:r>
          </a:p>
          <a:p>
            <a:r>
              <a:rPr lang="en-US" sz="1800" dirty="0"/>
              <a:t>Validating the performance of the model : on validation data </a:t>
            </a:r>
          </a:p>
          <a:p>
            <a:r>
              <a:rPr lang="en-US" sz="1800" dirty="0"/>
              <a:t>Testing the performance of the model : on test data. </a:t>
            </a:r>
          </a:p>
        </p:txBody>
      </p:sp>
      <p:pic>
        <p:nvPicPr>
          <p:cNvPr id="4" name="Picture 3">
            <a:extLst>
              <a:ext uri="{FF2B5EF4-FFF2-40B4-BE49-F238E27FC236}">
                <a16:creationId xmlns:a16="http://schemas.microsoft.com/office/drawing/2014/main" id="{640873A2-2B68-4A79-BB24-DD591764FC3E}"/>
              </a:ext>
            </a:extLst>
          </p:cNvPr>
          <p:cNvPicPr>
            <a:picLocks noChangeAspect="1"/>
          </p:cNvPicPr>
          <p:nvPr/>
        </p:nvPicPr>
        <p:blipFill>
          <a:blip r:embed="rId4"/>
          <a:stretch>
            <a:fillRect/>
          </a:stretch>
        </p:blipFill>
        <p:spPr>
          <a:xfrm>
            <a:off x="1089027" y="2210351"/>
            <a:ext cx="7107232" cy="4130813"/>
          </a:xfrm>
          <a:prstGeom prst="rect">
            <a:avLst/>
          </a:prstGeom>
        </p:spPr>
      </p:pic>
      <p:pic>
        <p:nvPicPr>
          <p:cNvPr id="6" name="Audio 5">
            <a:hlinkClick r:id="" action="ppaction://media"/>
            <a:extLst>
              <a:ext uri="{FF2B5EF4-FFF2-40B4-BE49-F238E27FC236}">
                <a16:creationId xmlns:a16="http://schemas.microsoft.com/office/drawing/2014/main" id="{EFB5B677-C91C-478A-9A96-4DD9DBC0D0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5559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111"/>
    </mc:Choice>
    <mc:Fallback>
      <p:transition spd="slow" advTm="14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fontScale="90000"/>
          </a:bodyPr>
          <a:lstStyle/>
          <a:p>
            <a:pPr algn="l"/>
            <a:r>
              <a:rPr lang="en-US" dirty="0"/>
              <a:t>Plotting  the  graphs  for  the  loss  vs  epochs  and  Accuracy  vs  epochs </a:t>
            </a:r>
          </a:p>
        </p:txBody>
      </p:sp>
      <p:pic>
        <p:nvPicPr>
          <p:cNvPr id="4" name="Content Placeholder 3">
            <a:extLst>
              <a:ext uri="{FF2B5EF4-FFF2-40B4-BE49-F238E27FC236}">
                <a16:creationId xmlns:a16="http://schemas.microsoft.com/office/drawing/2014/main" id="{6D5A51D6-0B7F-43BA-A1F1-5F398406FBB7}"/>
              </a:ext>
            </a:extLst>
          </p:cNvPr>
          <p:cNvPicPr>
            <a:picLocks noGrp="1" noChangeAspect="1"/>
          </p:cNvPicPr>
          <p:nvPr>
            <p:ph idx="1"/>
          </p:nvPr>
        </p:nvPicPr>
        <p:blipFill>
          <a:blip r:embed="rId4"/>
          <a:stretch>
            <a:fillRect/>
          </a:stretch>
        </p:blipFill>
        <p:spPr>
          <a:xfrm>
            <a:off x="1341784" y="2543174"/>
            <a:ext cx="7505352" cy="2839272"/>
          </a:xfrm>
          <a:prstGeom prst="rect">
            <a:avLst/>
          </a:prstGeom>
        </p:spPr>
      </p:pic>
      <p:pic>
        <p:nvPicPr>
          <p:cNvPr id="5" name="Audio 4">
            <a:hlinkClick r:id="" action="ppaction://media"/>
            <a:extLst>
              <a:ext uri="{FF2B5EF4-FFF2-40B4-BE49-F238E27FC236}">
                <a16:creationId xmlns:a16="http://schemas.microsoft.com/office/drawing/2014/main" id="{3FC6FC1C-EDCF-4200-A4F3-820CCF3014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3422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452"/>
    </mc:Choice>
    <mc:Fallback>
      <p:transition spd="slow" advTm="8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graphs  for  the  Accuracy  vs  epochs</a:t>
            </a:r>
          </a:p>
        </p:txBody>
      </p:sp>
      <p:pic>
        <p:nvPicPr>
          <p:cNvPr id="4" name="Content Placeholder 3">
            <a:extLst>
              <a:ext uri="{FF2B5EF4-FFF2-40B4-BE49-F238E27FC236}">
                <a16:creationId xmlns:a16="http://schemas.microsoft.com/office/drawing/2014/main" id="{DC57A0E6-B359-43A3-902E-0F58D0556AEE}"/>
              </a:ext>
            </a:extLst>
          </p:cNvPr>
          <p:cNvPicPr>
            <a:picLocks noGrp="1" noChangeAspect="1"/>
          </p:cNvPicPr>
          <p:nvPr>
            <p:ph idx="1"/>
          </p:nvPr>
        </p:nvPicPr>
        <p:blipFill>
          <a:blip r:embed="rId4"/>
          <a:stretch>
            <a:fillRect/>
          </a:stretch>
        </p:blipFill>
        <p:spPr>
          <a:xfrm>
            <a:off x="1639977" y="2852385"/>
            <a:ext cx="5998984" cy="2999492"/>
          </a:xfrm>
          <a:prstGeom prst="rect">
            <a:avLst/>
          </a:prstGeom>
        </p:spPr>
      </p:pic>
      <p:pic>
        <p:nvPicPr>
          <p:cNvPr id="5" name="Audio 4">
            <a:hlinkClick r:id="" action="ppaction://media"/>
            <a:extLst>
              <a:ext uri="{FF2B5EF4-FFF2-40B4-BE49-F238E27FC236}">
                <a16:creationId xmlns:a16="http://schemas.microsoft.com/office/drawing/2014/main" id="{E7A9490C-2FE6-4483-8EBB-25941FF858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1650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796"/>
    </mc:Choice>
    <mc:Fallback>
      <p:transition spd="slow" advTm="11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graphs  for  the  loss  vs  epochs</a:t>
            </a:r>
          </a:p>
        </p:txBody>
      </p:sp>
      <p:pic>
        <p:nvPicPr>
          <p:cNvPr id="4" name="Content Placeholder 3">
            <a:extLst>
              <a:ext uri="{FF2B5EF4-FFF2-40B4-BE49-F238E27FC236}">
                <a16:creationId xmlns:a16="http://schemas.microsoft.com/office/drawing/2014/main" id="{9EAA93AB-611C-480C-8BC1-12ABD9DDB614}"/>
              </a:ext>
            </a:extLst>
          </p:cNvPr>
          <p:cNvPicPr>
            <a:picLocks noGrp="1" noChangeAspect="1"/>
          </p:cNvPicPr>
          <p:nvPr>
            <p:ph idx="1"/>
          </p:nvPr>
        </p:nvPicPr>
        <p:blipFill>
          <a:blip r:embed="rId4"/>
          <a:stretch>
            <a:fillRect/>
          </a:stretch>
        </p:blipFill>
        <p:spPr>
          <a:xfrm>
            <a:off x="1667411" y="2697163"/>
            <a:ext cx="6472260" cy="3060218"/>
          </a:xfrm>
          <a:prstGeom prst="rect">
            <a:avLst/>
          </a:prstGeom>
        </p:spPr>
      </p:pic>
      <p:pic>
        <p:nvPicPr>
          <p:cNvPr id="5" name="Audio 4">
            <a:hlinkClick r:id="" action="ppaction://media"/>
            <a:extLst>
              <a:ext uri="{FF2B5EF4-FFF2-40B4-BE49-F238E27FC236}">
                <a16:creationId xmlns:a16="http://schemas.microsoft.com/office/drawing/2014/main" id="{3626BCA7-6DE5-45EC-8ECC-22A76A6B74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3073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081"/>
    </mc:Choice>
    <mc:Fallback>
      <p:transition spd="slow" advTm="8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CONCLUSION</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1" y="2543174"/>
            <a:ext cx="7243603" cy="2227609"/>
          </a:xfrm>
        </p:spPr>
        <p:txBody>
          <a:bodyPr anchor="t">
            <a:normAutofit/>
          </a:bodyPr>
          <a:lstStyle/>
          <a:p>
            <a:r>
              <a:rPr lang="en-US" sz="1800" dirty="0"/>
              <a:t>Developed a 10 music Genres classification system.</a:t>
            </a:r>
          </a:p>
          <a:p>
            <a:r>
              <a:rPr lang="en-US" sz="1800" dirty="0"/>
              <a:t>The accuracy of the simple sequential model increased up to 97%. </a:t>
            </a:r>
          </a:p>
          <a:p>
            <a:r>
              <a:rPr lang="en-US" sz="1800" dirty="0"/>
              <a:t>LSTM is well-suited to classify, process, and predict time series. </a:t>
            </a:r>
          </a:p>
          <a:p>
            <a:r>
              <a:rPr lang="en-US" sz="1800" dirty="0"/>
              <a:t>It also performed excellently on the music genres classification. </a:t>
            </a:r>
          </a:p>
        </p:txBody>
      </p:sp>
      <p:pic>
        <p:nvPicPr>
          <p:cNvPr id="5" name="Audio 4">
            <a:hlinkClick r:id="" action="ppaction://media"/>
            <a:extLst>
              <a:ext uri="{FF2B5EF4-FFF2-40B4-BE49-F238E27FC236}">
                <a16:creationId xmlns:a16="http://schemas.microsoft.com/office/drawing/2014/main" id="{196C79FB-705D-4CCF-AFED-0218495389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86304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4706"/>
    </mc:Choice>
    <mc:Fallback>
      <p:transition spd="slow" advTm="24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REFRENCES</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1" y="2543174"/>
            <a:ext cx="7243603" cy="2227609"/>
          </a:xfrm>
        </p:spPr>
        <p:txBody>
          <a:bodyPr anchor="t">
            <a:normAutofit/>
          </a:bodyPr>
          <a:lstStyle/>
          <a:p>
            <a:r>
              <a:rPr lang="en-US" sz="1800" dirty="0"/>
              <a:t>G. </a:t>
            </a:r>
            <a:r>
              <a:rPr lang="en-US" sz="1800" dirty="0" err="1"/>
              <a:t>Tzanetakis</a:t>
            </a:r>
            <a:r>
              <a:rPr lang="en-US" sz="1800" dirty="0"/>
              <a:t> and P. Cook. Musical genre classification of audio signals. IEEE Transactions on Speech and Audio Processing,10(5):293–302, July 2002. </a:t>
            </a:r>
          </a:p>
          <a:p>
            <a:r>
              <a:rPr lang="en-US" sz="1800" dirty="0"/>
              <a:t>Nilesh M. Patil, Dr. Milind U. </a:t>
            </a:r>
            <a:r>
              <a:rPr lang="en-US" sz="1800" dirty="0" err="1"/>
              <a:t>Nemade</a:t>
            </a:r>
            <a:r>
              <a:rPr lang="en-US" sz="1800" dirty="0"/>
              <a:t>,”Music Genre Classification Using MFCC, K-NN and SVM Classifier”, IJCERT, February, 2017.</a:t>
            </a:r>
          </a:p>
        </p:txBody>
      </p:sp>
      <p:pic>
        <p:nvPicPr>
          <p:cNvPr id="5" name="Audio 4">
            <a:hlinkClick r:id="" action="ppaction://media"/>
            <a:extLst>
              <a:ext uri="{FF2B5EF4-FFF2-40B4-BE49-F238E27FC236}">
                <a16:creationId xmlns:a16="http://schemas.microsoft.com/office/drawing/2014/main" id="{E586A5F0-A501-415A-B060-A5C67C3FAC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960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35"/>
    </mc:Choice>
    <mc:Fallback>
      <p:transition spd="slow" advTm="3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4275138"/>
          </a:xfrm>
        </p:spPr>
        <p:txBody>
          <a:bodyPr>
            <a:normAutofit/>
          </a:bodyPr>
          <a:lstStyle/>
          <a:p>
            <a:pPr algn="l"/>
            <a:r>
              <a:rPr lang="en-US" dirty="0"/>
              <a:t>         </a:t>
            </a:r>
            <a:r>
              <a:rPr lang="en-US" sz="8000" dirty="0"/>
              <a:t>THANK YOU</a:t>
            </a:r>
          </a:p>
        </p:txBody>
      </p:sp>
      <p:pic>
        <p:nvPicPr>
          <p:cNvPr id="4" name="Audio 3">
            <a:hlinkClick r:id="" action="ppaction://media"/>
            <a:extLst>
              <a:ext uri="{FF2B5EF4-FFF2-40B4-BE49-F238E27FC236}">
                <a16:creationId xmlns:a16="http://schemas.microsoft.com/office/drawing/2014/main" id="{91AFE4C7-42FF-4827-8C56-92873B24BA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99331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999"/>
    </mc:Choice>
    <mc:Fallback>
      <p:transition spd="slow" advTm="5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INTRODUCTION</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a:bodyPr>
          <a:lstStyle/>
          <a:p>
            <a:r>
              <a:rPr lang="en-US" sz="1800" dirty="0"/>
              <a:t>Nowadays a huge number of different types of music are released each day. Managing or classifying this huge number of music manually is very difficult.</a:t>
            </a:r>
          </a:p>
          <a:p>
            <a:r>
              <a:rPr lang="en-US" sz="1800" dirty="0"/>
              <a:t>Machine learning models give the various classification techniques for classification of music into different genres.</a:t>
            </a:r>
          </a:p>
          <a:p>
            <a:r>
              <a:rPr lang="en-US" sz="1800" dirty="0"/>
              <a:t>we classify into 10 different genres such as Blues, Classical, Country, Disco, Hip-Hop, Jazz, Metal, Pop, Reggae, Rock. </a:t>
            </a:r>
          </a:p>
          <a:p>
            <a:endParaRPr lang="en-US" sz="1800" dirty="0"/>
          </a:p>
        </p:txBody>
      </p:sp>
      <p:pic>
        <p:nvPicPr>
          <p:cNvPr id="14" name="Audio 13">
            <a:hlinkClick r:id="" action="ppaction://media"/>
            <a:extLst>
              <a:ext uri="{FF2B5EF4-FFF2-40B4-BE49-F238E27FC236}">
                <a16:creationId xmlns:a16="http://schemas.microsoft.com/office/drawing/2014/main" id="{EF4D9224-331B-4364-A642-1CFEF446B7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293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3703"/>
    </mc:Choice>
    <mc:Fallback>
      <p:transition spd="slow" advTm="43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DATASET</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a:bodyPr>
          <a:lstStyle/>
          <a:p>
            <a:r>
              <a:rPr lang="en-US" sz="1800" dirty="0"/>
              <a:t>All the musical data is obtained from the public GTZAN dataset from Kaggle. </a:t>
            </a:r>
          </a:p>
          <a:p>
            <a:r>
              <a:rPr lang="en-US" sz="1800" dirty="0"/>
              <a:t>This dataset provides us with 1000 30-second audio clips, all labeled as one out of 10 possible genres.</a:t>
            </a:r>
          </a:p>
          <a:p>
            <a:r>
              <a:rPr lang="en-US" sz="1800" dirty="0"/>
              <a:t>100 samples of each type that is 100*10 = 1,000 sample data.</a:t>
            </a:r>
          </a:p>
          <a:p>
            <a:r>
              <a:rPr lang="en-US" sz="1800" dirty="0"/>
              <a:t>Link :- https://www.kaggle.com/andradaolteanu/gtzan-dataset-music-genre-classification</a:t>
            </a:r>
          </a:p>
        </p:txBody>
      </p:sp>
      <p:pic>
        <p:nvPicPr>
          <p:cNvPr id="6" name="Audio 5">
            <a:hlinkClick r:id="" action="ppaction://media"/>
            <a:extLst>
              <a:ext uri="{FF2B5EF4-FFF2-40B4-BE49-F238E27FC236}">
                <a16:creationId xmlns:a16="http://schemas.microsoft.com/office/drawing/2014/main" id="{CE1AE608-D9A6-4436-9D5D-0E1DAE753C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162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5649"/>
    </mc:Choice>
    <mc:Fallback>
      <p:transition spd="slow" advTm="35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MODEL  ARCHITECTURE</a:t>
            </a:r>
          </a:p>
        </p:txBody>
      </p:sp>
      <p:pic>
        <p:nvPicPr>
          <p:cNvPr id="4" name="Content Placeholder 3">
            <a:extLst>
              <a:ext uri="{FF2B5EF4-FFF2-40B4-BE49-F238E27FC236}">
                <a16:creationId xmlns:a16="http://schemas.microsoft.com/office/drawing/2014/main" id="{AA849303-2B63-4BCD-B00A-6879C15FE27E}"/>
              </a:ext>
            </a:extLst>
          </p:cNvPr>
          <p:cNvPicPr>
            <a:picLocks noGrp="1" noChangeAspect="1"/>
          </p:cNvPicPr>
          <p:nvPr>
            <p:ph idx="1"/>
          </p:nvPr>
        </p:nvPicPr>
        <p:blipFill>
          <a:blip r:embed="rId4"/>
          <a:stretch>
            <a:fillRect/>
          </a:stretch>
        </p:blipFill>
        <p:spPr>
          <a:xfrm>
            <a:off x="2216426" y="2305879"/>
            <a:ext cx="4810539" cy="3250096"/>
          </a:xfrm>
          <a:prstGeom prst="rect">
            <a:avLst/>
          </a:prstGeom>
        </p:spPr>
      </p:pic>
      <p:pic>
        <p:nvPicPr>
          <p:cNvPr id="6" name="Audio 5">
            <a:hlinkClick r:id="" action="ppaction://media"/>
            <a:extLst>
              <a:ext uri="{FF2B5EF4-FFF2-40B4-BE49-F238E27FC236}">
                <a16:creationId xmlns:a16="http://schemas.microsoft.com/office/drawing/2014/main" id="{9568C862-A37F-49BF-B48D-CFEBBCE814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0051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4271"/>
    </mc:Choice>
    <mc:Fallback>
      <p:transition spd="slow" advTm="54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ALGORITHM</a:t>
            </a:r>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215115"/>
            <a:ext cx="7243603" cy="4275137"/>
          </a:xfrm>
        </p:spPr>
        <p:txBody>
          <a:bodyPr anchor="t">
            <a:normAutofit/>
          </a:bodyPr>
          <a:lstStyle/>
          <a:p>
            <a:r>
              <a:rPr lang="en-US" sz="1800" dirty="0"/>
              <a:t>Preprocessing the dataset : read all the audio files using </a:t>
            </a:r>
            <a:r>
              <a:rPr lang="en-US" sz="1800" dirty="0" err="1"/>
              <a:t>librosa</a:t>
            </a:r>
            <a:r>
              <a:rPr lang="en-US" sz="1800" dirty="0"/>
              <a:t> library and extract features such as MFCC ,spectral centroid, Chroma, Spectral Contrast.</a:t>
            </a:r>
          </a:p>
          <a:p>
            <a:r>
              <a:rPr lang="en-US" sz="1800" dirty="0"/>
              <a:t>Splitting into train test and validation : used 10 songs for each genre as test examples, 20 songs of each genre as validation set and rest of the example as training set. </a:t>
            </a:r>
          </a:p>
          <a:p>
            <a:r>
              <a:rPr lang="en-US" sz="1800" dirty="0"/>
              <a:t>Performing the training on the model :used LSTM RNN to train our model and used Adam optimizer to achieve optimum parameter. </a:t>
            </a:r>
          </a:p>
          <a:p>
            <a:r>
              <a:rPr lang="en-US" sz="1800" dirty="0"/>
              <a:t>Validating the performance of the model : on validation data </a:t>
            </a:r>
          </a:p>
          <a:p>
            <a:r>
              <a:rPr lang="en-US" sz="1800" dirty="0"/>
              <a:t>Testing the performance of the model : on test data. </a:t>
            </a:r>
          </a:p>
        </p:txBody>
      </p:sp>
      <p:pic>
        <p:nvPicPr>
          <p:cNvPr id="6" name="Audio 5">
            <a:hlinkClick r:id="" action="ppaction://media"/>
            <a:extLst>
              <a:ext uri="{FF2B5EF4-FFF2-40B4-BE49-F238E27FC236}">
                <a16:creationId xmlns:a16="http://schemas.microsoft.com/office/drawing/2014/main" id="{4B7E22A3-D0C2-452D-A503-F3790BA196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3608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8150"/>
    </mc:Choice>
    <mc:Fallback>
      <p:transition spd="slow" advTm="68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MEL FREQUENCY CEPSTRAL </a:t>
            </a:r>
            <a:br>
              <a:rPr lang="en-US" dirty="0"/>
            </a:br>
            <a:r>
              <a:rPr lang="en-US" dirty="0"/>
              <a:t>         COEFFICIENTS (MFCC)</a:t>
            </a:r>
          </a:p>
        </p:txBody>
      </p:sp>
      <p:pic>
        <p:nvPicPr>
          <p:cNvPr id="4" name="Content Placeholder 3">
            <a:extLst>
              <a:ext uri="{FF2B5EF4-FFF2-40B4-BE49-F238E27FC236}">
                <a16:creationId xmlns:a16="http://schemas.microsoft.com/office/drawing/2014/main" id="{2C71AC85-A364-4168-9676-F03EC9C7AC0F}"/>
              </a:ext>
            </a:extLst>
          </p:cNvPr>
          <p:cNvPicPr>
            <a:picLocks noGrp="1" noChangeAspect="1"/>
          </p:cNvPicPr>
          <p:nvPr>
            <p:ph idx="1"/>
          </p:nvPr>
        </p:nvPicPr>
        <p:blipFill>
          <a:blip r:embed="rId4"/>
          <a:stretch>
            <a:fillRect/>
          </a:stretch>
        </p:blipFill>
        <p:spPr>
          <a:xfrm>
            <a:off x="1366681" y="2598582"/>
            <a:ext cx="6394605" cy="2549888"/>
          </a:xfrm>
          <a:prstGeom prst="rect">
            <a:avLst/>
          </a:prstGeom>
        </p:spPr>
      </p:pic>
      <p:pic>
        <p:nvPicPr>
          <p:cNvPr id="6" name="Audio 5">
            <a:hlinkClick r:id="" action="ppaction://media"/>
            <a:extLst>
              <a:ext uri="{FF2B5EF4-FFF2-40B4-BE49-F238E27FC236}">
                <a16:creationId xmlns:a16="http://schemas.microsoft.com/office/drawing/2014/main" id="{51B24224-171C-4822-BF4B-134AA86484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6995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8779"/>
    </mc:Choice>
    <mc:Fallback>
      <p:transition spd="slow" advTm="8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650878" y="397566"/>
            <a:ext cx="7779138" cy="805070"/>
          </a:xfrm>
        </p:spPr>
        <p:txBody>
          <a:bodyPr>
            <a:normAutofit/>
          </a:bodyPr>
          <a:lstStyle/>
          <a:p>
            <a:pPr algn="l"/>
            <a:r>
              <a:rPr lang="en-US" dirty="0"/>
              <a:t> LIBROSSA  FEATURE EXTRACT</a:t>
            </a:r>
          </a:p>
        </p:txBody>
      </p:sp>
      <p:pic>
        <p:nvPicPr>
          <p:cNvPr id="4" name="Picture 3">
            <a:extLst>
              <a:ext uri="{FF2B5EF4-FFF2-40B4-BE49-F238E27FC236}">
                <a16:creationId xmlns:a16="http://schemas.microsoft.com/office/drawing/2014/main" id="{12DD518B-D10F-4BD4-8DA0-BB58323F6D63}"/>
              </a:ext>
            </a:extLst>
          </p:cNvPr>
          <p:cNvPicPr>
            <a:picLocks noChangeAspect="1"/>
          </p:cNvPicPr>
          <p:nvPr/>
        </p:nvPicPr>
        <p:blipFill>
          <a:blip r:embed="rId4"/>
          <a:stretch>
            <a:fillRect/>
          </a:stretch>
        </p:blipFill>
        <p:spPr>
          <a:xfrm>
            <a:off x="594329" y="1336675"/>
            <a:ext cx="6938357" cy="4864791"/>
          </a:xfrm>
          <a:prstGeom prst="rect">
            <a:avLst/>
          </a:prstGeom>
        </p:spPr>
      </p:pic>
      <p:pic>
        <p:nvPicPr>
          <p:cNvPr id="8" name="Audio 7">
            <a:hlinkClick r:id="" action="ppaction://media"/>
            <a:extLst>
              <a:ext uri="{FF2B5EF4-FFF2-40B4-BE49-F238E27FC236}">
                <a16:creationId xmlns:a16="http://schemas.microsoft.com/office/drawing/2014/main" id="{8D370541-DF56-4D35-A2BF-32059D8D54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1482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6137"/>
    </mc:Choice>
    <mc:Fallback>
      <p:transition spd="slow" advTm="146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828945" cy="1752599"/>
          </a:xfrm>
        </p:spPr>
        <p:txBody>
          <a:bodyPr>
            <a:normAutofit/>
          </a:bodyPr>
          <a:lstStyle/>
          <a:p>
            <a:pPr algn="l"/>
            <a:r>
              <a:rPr lang="en-US" dirty="0"/>
              <a:t>RECURRENT NEURAL NETWORK</a:t>
            </a:r>
          </a:p>
        </p:txBody>
      </p:sp>
      <p:sp>
        <p:nvSpPr>
          <p:cNvPr id="5" name="Content Placeholder 4">
            <a:extLst>
              <a:ext uri="{FF2B5EF4-FFF2-40B4-BE49-F238E27FC236}">
                <a16:creationId xmlns:a16="http://schemas.microsoft.com/office/drawing/2014/main" id="{CBDFC334-F60C-4DE8-9B04-3B95D0EA1567}"/>
              </a:ext>
            </a:extLst>
          </p:cNvPr>
          <p:cNvSpPr>
            <a:spLocks noGrp="1"/>
          </p:cNvSpPr>
          <p:nvPr>
            <p:ph idx="1"/>
          </p:nvPr>
        </p:nvSpPr>
        <p:spPr>
          <a:xfrm>
            <a:off x="885827" y="2276476"/>
            <a:ext cx="7310432" cy="4143374"/>
          </a:xfrm>
        </p:spPr>
        <p:txBody>
          <a:bodyPr>
            <a:normAutofit/>
          </a:bodyPr>
          <a:lstStyle/>
          <a:p>
            <a:r>
              <a:rPr lang="en-US" sz="1800" dirty="0"/>
              <a:t>Recurrent Neural Network or RNN's are also known as sequence models that are used mainly in the field of natural language processing as well as some other areas such as speech to text translation, video activity monitoring etc.</a:t>
            </a:r>
          </a:p>
          <a:p>
            <a:r>
              <a:rPr lang="en-US" sz="1800" dirty="0"/>
              <a:t>RNN is recurrent in nature as it performs the same function for every input of data while the output of the current input depends on the past one computation.</a:t>
            </a:r>
          </a:p>
          <a:p>
            <a:r>
              <a:rPr lang="en-US" sz="1800" dirty="0"/>
              <a:t>All recurrent neural networks have the form of a chain of repeating modules of neural network.</a:t>
            </a:r>
          </a:p>
          <a:p>
            <a:endParaRPr lang="en-US" sz="1800" dirty="0"/>
          </a:p>
          <a:p>
            <a:endParaRPr lang="en-US" sz="1800" dirty="0"/>
          </a:p>
          <a:p>
            <a:endParaRPr lang="en-US" sz="1800" dirty="0"/>
          </a:p>
          <a:p>
            <a:endParaRPr lang="en-US" sz="1800" dirty="0"/>
          </a:p>
        </p:txBody>
      </p:sp>
      <p:pic>
        <p:nvPicPr>
          <p:cNvPr id="4" name="Picture 3">
            <a:extLst>
              <a:ext uri="{FF2B5EF4-FFF2-40B4-BE49-F238E27FC236}">
                <a16:creationId xmlns:a16="http://schemas.microsoft.com/office/drawing/2014/main" id="{EFF1562F-D6CD-4D90-9C24-9C3C42B1321B}"/>
              </a:ext>
            </a:extLst>
          </p:cNvPr>
          <p:cNvPicPr>
            <a:picLocks noChangeAspect="1"/>
          </p:cNvPicPr>
          <p:nvPr/>
        </p:nvPicPr>
        <p:blipFill>
          <a:blip r:embed="rId4"/>
          <a:stretch>
            <a:fillRect/>
          </a:stretch>
        </p:blipFill>
        <p:spPr>
          <a:xfrm>
            <a:off x="1018191" y="4953000"/>
            <a:ext cx="6500207" cy="1219200"/>
          </a:xfrm>
          <a:prstGeom prst="rect">
            <a:avLst/>
          </a:prstGeom>
        </p:spPr>
      </p:pic>
      <p:pic>
        <p:nvPicPr>
          <p:cNvPr id="6" name="Audio 5">
            <a:hlinkClick r:id="" action="ppaction://media"/>
            <a:extLst>
              <a:ext uri="{FF2B5EF4-FFF2-40B4-BE49-F238E27FC236}">
                <a16:creationId xmlns:a16="http://schemas.microsoft.com/office/drawing/2014/main" id="{8B964A0E-9346-4ADF-AD64-6B59F54E1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5382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1231"/>
    </mc:Choice>
    <mc:Fallback>
      <p:transition spd="slow" advTm="121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a:t> LONG SHORT TERM MEMORY </a:t>
            </a:r>
            <a:br>
              <a:rPr lang="en-US" dirty="0"/>
            </a:br>
            <a:r>
              <a:rPr lang="en-US" dirty="0"/>
              <a:t>              NETWORK(LSTM)</a:t>
            </a:r>
          </a:p>
        </p:txBody>
      </p:sp>
      <p:sp>
        <p:nvSpPr>
          <p:cNvPr id="5" name="Content Placeholder 4">
            <a:extLst>
              <a:ext uri="{FF2B5EF4-FFF2-40B4-BE49-F238E27FC236}">
                <a16:creationId xmlns:a16="http://schemas.microsoft.com/office/drawing/2014/main" id="{A347D123-F889-4EAC-AB4C-AA6AD416335C}"/>
              </a:ext>
            </a:extLst>
          </p:cNvPr>
          <p:cNvSpPr>
            <a:spLocks noGrp="1"/>
          </p:cNvSpPr>
          <p:nvPr>
            <p:ph idx="1"/>
          </p:nvPr>
        </p:nvSpPr>
        <p:spPr>
          <a:xfrm>
            <a:off x="1018191" y="2324100"/>
            <a:ext cx="7390795" cy="3848101"/>
          </a:xfrm>
        </p:spPr>
        <p:txBody>
          <a:bodyPr>
            <a:normAutofit/>
          </a:bodyPr>
          <a:lstStyle/>
          <a:p>
            <a:r>
              <a:rPr lang="en-US" sz="1800" dirty="0"/>
              <a:t>LSTM is new better part of RNN which overcomes the long-term dependencies problems.</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repeating module in an LSTM contains four interacting layers</a:t>
            </a:r>
          </a:p>
        </p:txBody>
      </p:sp>
      <p:pic>
        <p:nvPicPr>
          <p:cNvPr id="7" name="Picture 6">
            <a:extLst>
              <a:ext uri="{FF2B5EF4-FFF2-40B4-BE49-F238E27FC236}">
                <a16:creationId xmlns:a16="http://schemas.microsoft.com/office/drawing/2014/main" id="{8512C7E5-FC92-45D6-A85B-3CDBDB72D781}"/>
              </a:ext>
            </a:extLst>
          </p:cNvPr>
          <p:cNvPicPr>
            <a:picLocks noChangeAspect="1"/>
          </p:cNvPicPr>
          <p:nvPr/>
        </p:nvPicPr>
        <p:blipFill>
          <a:blip r:embed="rId4"/>
          <a:stretch>
            <a:fillRect/>
          </a:stretch>
        </p:blipFill>
        <p:spPr>
          <a:xfrm>
            <a:off x="1013429" y="3124197"/>
            <a:ext cx="7390795" cy="2200277"/>
          </a:xfrm>
          <a:prstGeom prst="rect">
            <a:avLst/>
          </a:prstGeom>
        </p:spPr>
      </p:pic>
      <p:pic>
        <p:nvPicPr>
          <p:cNvPr id="4" name="Audio 3">
            <a:hlinkClick r:id="" action="ppaction://media"/>
            <a:extLst>
              <a:ext uri="{FF2B5EF4-FFF2-40B4-BE49-F238E27FC236}">
                <a16:creationId xmlns:a16="http://schemas.microsoft.com/office/drawing/2014/main" id="{5018C570-1AE0-443E-8DE7-35126D0422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9660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8603"/>
    </mc:Choice>
    <mc:Fallback>
      <p:transition spd="slow" advTm="78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3.xml><?xml version="1.0" encoding="utf-8"?>
<ds:datastoreItem xmlns:ds="http://schemas.openxmlformats.org/officeDocument/2006/customXml" ds:itemID="{D7023227-530E-4024-91EF-312A851A758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{7BD88940-222E-49E1-9635-8BB6EDC8F059}tf22644756_win32</Template>
  <TotalTime>529</TotalTime>
  <Words>749</Words>
  <Application>Microsoft Office PowerPoint</Application>
  <PresentationFormat>Widescreen</PresentationFormat>
  <Paragraphs>60</Paragraphs>
  <Slides>17</Slides>
  <Notes>0</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Corbel</vt:lpstr>
      <vt:lpstr>Parallax</vt:lpstr>
      <vt:lpstr>Music Genres Classification Using Machine Learning</vt:lpstr>
      <vt:lpstr>                   INTRODUCTION</vt:lpstr>
      <vt:lpstr>                      DATASET</vt:lpstr>
      <vt:lpstr>        MODEL  ARCHITECTURE</vt:lpstr>
      <vt:lpstr>                    ALGORITHM</vt:lpstr>
      <vt:lpstr>  MEL FREQUENCY CEPSTRAL           COEFFICIENTS (MFCC)</vt:lpstr>
      <vt:lpstr> LIBROSSA  FEATURE EXTRACT</vt:lpstr>
      <vt:lpstr>RECURRENT NEURAL NETWORK</vt:lpstr>
      <vt:lpstr> LONG SHORT TERM MEMORY                NETWORK(LSTM)</vt:lpstr>
      <vt:lpstr>   BUILDING RNN(LSTM) MODEL</vt:lpstr>
      <vt:lpstr> Validating  and  testing  the  performance</vt:lpstr>
      <vt:lpstr>Plotting  the  graphs  for  the  loss  vs  epochs  and  Accuracy  vs  epochs </vt:lpstr>
      <vt:lpstr>graphs  for  the  Accuracy  vs  epochs</vt:lpstr>
      <vt:lpstr> graphs  for  the  loss  vs  epochs</vt:lpstr>
      <vt:lpstr>                  CONCLUSION</vt:lpstr>
      <vt:lpstr>                  REFRENCES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Genres Classification Using Machine Learning</dc:title>
  <dc:creator>Rohit Rana</dc:creator>
  <cp:lastModifiedBy>Rohit Rana</cp:lastModifiedBy>
  <cp:revision>24</cp:revision>
  <dcterms:created xsi:type="dcterms:W3CDTF">2021-05-16T14:28:35Z</dcterms:created>
  <dcterms:modified xsi:type="dcterms:W3CDTF">2021-05-17T13:17:04Z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